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sldIdLst>
    <p:sldId id="356" r:id="rId2"/>
    <p:sldId id="353" r:id="rId3"/>
    <p:sldId id="354" r:id="rId4"/>
    <p:sldId id="357" r:id="rId5"/>
    <p:sldId id="358" r:id="rId6"/>
    <p:sldId id="359" r:id="rId7"/>
    <p:sldId id="361" r:id="rId8"/>
    <p:sldId id="362" r:id="rId9"/>
    <p:sldId id="363" r:id="rId10"/>
    <p:sldId id="364" r:id="rId11"/>
    <p:sldId id="365" r:id="rId12"/>
    <p:sldId id="366" r:id="rId13"/>
    <p:sldId id="360" r:id="rId14"/>
  </p:sldIdLst>
  <p:sldSz cx="12192000" cy="6858000"/>
  <p:notesSz cx="6858000" cy="9144000"/>
  <p:embeddedFontLst>
    <p:embeddedFont>
      <p:font typeface="Montserrat Light" panose="020B0604020202020204" charset="-52"/>
      <p:regular r:id="rId16"/>
      <p:italic r:id="rId17"/>
    </p:embeddedFont>
    <p:embeddedFont>
      <p:font typeface="Arial Black" panose="020B0A04020102020204" pitchFamily="34" charset="0"/>
      <p:bold r:id="rId18"/>
    </p:embeddedFont>
    <p:embeddedFont>
      <p:font typeface="Arial Unicode MS" panose="020B0604020202020204" pitchFamily="34" charset="-128"/>
      <p:regular r:id="rId19"/>
    </p:embeddedFont>
    <p:embeddedFont>
      <p:font typeface="맑은 고딕" panose="020B0503020000020004" pitchFamily="34" charset="-127"/>
      <p:regular r:id="rId20"/>
      <p:bold r:id="rId21"/>
    </p:embeddedFont>
    <p:embeddedFont>
      <p:font typeface="Abril Fatface" panose="020B0604020202020204" charset="0"/>
      <p:regular r:id="rId22"/>
    </p:embeddedFont>
    <p:embeddedFont>
      <p:font typeface="Georgia" panose="02040502050405020303" pitchFamily="18" charset="0"/>
      <p:regular r:id="rId23"/>
      <p:bold r:id="rId24"/>
      <p:italic r:id="rId25"/>
      <p:boldItalic r:id="rId2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3535"/>
    <a:srgbClr val="E6E6E6"/>
    <a:srgbClr val="CCC8BF"/>
    <a:srgbClr val="003DFF"/>
    <a:srgbClr val="FF3569"/>
    <a:srgbClr val="FFC733"/>
    <a:srgbClr val="00FAAD"/>
    <a:srgbClr val="290099"/>
    <a:srgbClr val="07004C"/>
    <a:srgbClr val="A3F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2023-12-16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pptmon.com/" TargetMode="External"/><Relationship Id="rId7" Type="http://schemas.openxmlformats.org/officeDocument/2006/relationships/hyperlink" Target="http://www.pptmon.com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pptmon.com/" TargetMode="Externa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pptmon.com/" TargetMode="External"/><Relationship Id="rId5" Type="http://schemas.openxmlformats.org/officeDocument/2006/relationships/hyperlink" Target="https://pptmon.com/" TargetMode="External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43C4C2B9-F078-4461-BFFD-863F79C715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5C4793D9-378D-4226-B652-8CF471B1BD04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="" xmlns:a16="http://schemas.microsoft.com/office/drawing/2014/main" id="{2F14C5CF-F537-4FE3-BC8F-CA1343011EA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F2642844-05BB-4015-AF5A-3E7B58EAE8FE}"/>
              </a:ext>
            </a:extLst>
          </p:cNvPr>
          <p:cNvSpPr/>
          <p:nvPr userDrawn="1"/>
        </p:nvSpPr>
        <p:spPr>
          <a:xfrm>
            <a:off x="1979596" y="1288790"/>
            <a:ext cx="8232808" cy="428042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4DCF215A-BB49-4AAD-9647-096A599487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20A5742E-E300-4585-B69C-5FB20DC9EAB9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그림 개체 틀 4">
            <a:extLst>
              <a:ext uri="{FF2B5EF4-FFF2-40B4-BE49-F238E27FC236}">
                <a16:creationId xmlns="" xmlns:a16="http://schemas.microsoft.com/office/drawing/2014/main" id="{DD8C5002-BFE9-4DE5-BCB1-8AFAF31C0EA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565345" y="992778"/>
            <a:ext cx="3633878" cy="487244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lIns="90000" tIns="8280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058088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="" xmlns:a16="http://schemas.microsoft.com/office/drawing/2014/main" id="{87A6FABA-5E65-4896-B233-7F8763358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B83BC291-76B9-4C20-9484-AFFE8D138A7B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그림 개체 틀 17">
            <a:extLst>
              <a:ext uri="{FF2B5EF4-FFF2-40B4-BE49-F238E27FC236}">
                <a16:creationId xmlns="" xmlns:a16="http://schemas.microsoft.com/office/drawing/2014/main" id="{40E2ADC7-B518-4699-B1AA-78C73DC0AEBA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1205640" y="1673729"/>
            <a:ext cx="3510548" cy="3510542"/>
          </a:xfrm>
          <a:prstGeom prst="ellipse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ko-KR" altLang="en-US"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74834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A0D8D6E3-D421-473E-9117-BFE96CE46B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A491298C-7EE6-4363-8AE0-52F0F1667293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그림 개체 틀 4">
            <a:extLst>
              <a:ext uri="{FF2B5EF4-FFF2-40B4-BE49-F238E27FC236}">
                <a16:creationId xmlns="" xmlns:a16="http://schemas.microsoft.com/office/drawing/2014/main" id="{A20A6B94-A1BA-4796-80A9-7665EEB8098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08357" y="1673692"/>
            <a:ext cx="4857162" cy="2247122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bIns="432000"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1" name="그림 개체 틀 4">
            <a:extLst>
              <a:ext uri="{FF2B5EF4-FFF2-40B4-BE49-F238E27FC236}">
                <a16:creationId xmlns="" xmlns:a16="http://schemas.microsoft.com/office/drawing/2014/main" id="{D492C3C4-85D0-4BBD-B2E1-2F7607BDBE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39183" y="1673692"/>
            <a:ext cx="4857162" cy="2247122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bIns="432000" anchor="b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491732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="" xmlns:a16="http://schemas.microsoft.com/office/drawing/2014/main" id="{00B42223-4AF0-4DA5-8625-7D94600D9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3C569BC2-303A-4526-85C7-83B279045F31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그림 개체 틀 4">
            <a:extLst>
              <a:ext uri="{FF2B5EF4-FFF2-40B4-BE49-F238E27FC236}">
                <a16:creationId xmlns="" xmlns:a16="http://schemas.microsoft.com/office/drawing/2014/main" id="{77CDDCBD-575A-4584-B46F-D268BD14BAC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88142" y="540000"/>
            <a:ext cx="4264458" cy="5778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indent="0">
              <a:buNone/>
              <a:defRPr sz="16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37286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="" xmlns:a16="http://schemas.microsoft.com/office/drawing/2014/main" id="{A9CE7F9D-C9B8-4BA3-8A50-4374C49BF3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4F92C7D2-8CFD-4F7C-B3FE-E0E998C57083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그림 개체 틀 4">
            <a:extLst>
              <a:ext uri="{FF2B5EF4-FFF2-40B4-BE49-F238E27FC236}">
                <a16:creationId xmlns="" xmlns:a16="http://schemas.microsoft.com/office/drawing/2014/main" id="{9A740749-44A9-400B-9853-C2BAF696714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78497" y="1502278"/>
            <a:ext cx="2873828" cy="3853338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lIns="90000" tIns="8280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0" name="그림 개체 틀 4">
            <a:extLst>
              <a:ext uri="{FF2B5EF4-FFF2-40B4-BE49-F238E27FC236}">
                <a16:creationId xmlns="" xmlns:a16="http://schemas.microsoft.com/office/drawing/2014/main" id="{C1B96191-5FFA-48D6-B5B8-038E02A6AFE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67867" y="1502278"/>
            <a:ext cx="2873828" cy="3853338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lIns="90000" tIns="8280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88634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D62CAE3D-8986-4181-9036-5C2997F653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475D226E-C737-4897-8E99-89BA6E26AD19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그림 개체 틀 11">
            <a:extLst>
              <a:ext uri="{FF2B5EF4-FFF2-40B4-BE49-F238E27FC236}">
                <a16:creationId xmlns="" xmlns:a16="http://schemas.microsoft.com/office/drawing/2014/main" id="{A83BB85C-5609-4A0C-A792-841E2DC77EE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716277" y="863142"/>
            <a:ext cx="2422446" cy="5256000"/>
          </a:xfrm>
          <a:prstGeom prst="roundRect">
            <a:avLst>
              <a:gd name="adj" fmla="val 14137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58110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9D372F35-BB3F-4825-A2A6-773A9CF920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70CF6A1D-5A70-4420-AEAF-48C8C4C32B70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그림 개체 틀 5">
            <a:extLst>
              <a:ext uri="{FF2B5EF4-FFF2-40B4-BE49-F238E27FC236}">
                <a16:creationId xmlns="" xmlns:a16="http://schemas.microsoft.com/office/drawing/2014/main" id="{E68D2BE2-9710-481E-83AD-A842967478A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763497" y="754053"/>
            <a:ext cx="3997870" cy="5332422"/>
          </a:xfrm>
          <a:prstGeom prst="roundRect">
            <a:avLst>
              <a:gd name="adj" fmla="val 137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>
              <a:defRPr lang="ko-KR" altLang="en-US" sz="16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60009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B61878CE-30B3-4E49-9F7D-82ECE61752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43A5627C-DEA0-451D-8F5E-8BC327023305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Graphic 3">
            <a:hlinkClick r:id="rId3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6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그림 개체 틀 8">
            <a:extLst>
              <a:ext uri="{FF2B5EF4-FFF2-40B4-BE49-F238E27FC236}">
                <a16:creationId xmlns="" xmlns:a16="http://schemas.microsoft.com/office/drawing/2014/main" id="{8C7D9FA0-4A88-428B-A73E-B4D3CA640B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40532" y="1325444"/>
            <a:ext cx="5209432" cy="3222744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tIns="1152000" anchor="ctr" anchorCtr="1"/>
          <a:lstStyle>
            <a:lvl1pPr>
              <a:defRPr lang="ko-KR" altLang="en-US" sz="1600" dirty="0"/>
            </a:lvl1pPr>
          </a:lstStyle>
          <a:p>
            <a:pPr marR="0" lvl="0" fontAlgn="auto">
              <a:spcAft>
                <a:spcPts val="0"/>
              </a:spcAft>
              <a:buClrTx/>
              <a:buSzTx/>
              <a:tabLst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97489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811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4F46929A-99F6-4803-AADD-E248E3A523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42FE5389-A5FB-41B9-8CD0-650849B461C5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="" xmlns:a16="http://schemas.microsoft.com/office/drawing/2014/main" id="{1D6DFA06-FFF2-448B-98E9-F276910D6BD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0B80CEEB-6A3B-4457-AC01-6F7E5A7B747A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75027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A88A9B93-0DD4-4E28-AC05-F3F94D32CF0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D2F562B4-75DC-4428-AA8D-3A36A76E717F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91732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="" xmlns:a16="http://schemas.microsoft.com/office/drawing/2014/main" id="{8A4EF106-691A-4826-BE18-13AEEB49EE1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35613574-6842-4683-BF24-42D9725112BB}"/>
              </a:ext>
            </a:extLst>
          </p:cNvPr>
          <p:cNvSpPr/>
          <p:nvPr userDrawn="1"/>
        </p:nvSpPr>
        <p:spPr>
          <a:xfrm>
            <a:off x="3009499" y="1589054"/>
            <a:ext cx="6173002" cy="3679892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1836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F404C7AA-6EED-4F94-9F0E-FEA6E59A835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043E51C7-1337-425B-A28A-D062BDEB0113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0437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2B8BA33B-76F1-4C9C-98C8-C29062F7EEF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2C5112D5-E21A-4E8C-84BF-D639AC3A1CD6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63063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A001AE64-F431-475C-98E7-71E60425C64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F80D1EB0-4A43-4AB0-984C-A2ED230FAC71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14698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="" xmlns:a16="http://schemas.microsoft.com/office/drawing/2014/main" id="{A7207552-9BB7-42FF-BC78-3712ECD29E7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="" xmlns:a16="http://schemas.microsoft.com/office/drawing/2014/main" id="{056FEDD3-9FDD-4BA7-84D8-90311505BA89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34270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3">
            <a:hlinkClick r:id="rId2"/>
            <a:extLst>
              <a:ext uri="{FF2B5EF4-FFF2-40B4-BE49-F238E27FC236}">
                <a16:creationId xmlns="" xmlns:a16="http://schemas.microsoft.com/office/drawing/2014/main" id="{0888E836-5B2F-423C-BE8C-132383DBBA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29909"/>
          <a:stretch/>
        </p:blipFill>
        <p:spPr>
          <a:xfrm>
            <a:off x="6024563" y="7063924"/>
            <a:ext cx="1732461" cy="190500"/>
          </a:xfrm>
          <a:prstGeom prst="rect">
            <a:avLst/>
          </a:prstGeom>
        </p:spPr>
      </p:pic>
      <p:sp>
        <p:nvSpPr>
          <p:cNvPr id="7" name="TextBox 6">
            <a:hlinkClick r:id="rId5"/>
            <a:extLst>
              <a:ext uri="{FF2B5EF4-FFF2-40B4-BE49-F238E27FC236}">
                <a16:creationId xmlns="" xmlns:a16="http://schemas.microsoft.com/office/drawing/2014/main" id="{6BFC3001-7E4F-48C1-99B3-0A6A4179FF46}"/>
              </a:ext>
            </a:extLst>
          </p:cNvPr>
          <p:cNvSpPr txBox="1"/>
          <p:nvPr userDrawn="1"/>
        </p:nvSpPr>
        <p:spPr>
          <a:xfrm>
            <a:off x="4434976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="" xmlns:a16="http://schemas.microsoft.com/office/drawing/2014/main" id="{23A6290F-5A21-46A4-AF7B-B1FFCD0C70A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3514F221-6EB9-447B-AB9D-74BB622BD8B9}"/>
              </a:ext>
            </a:extLst>
          </p:cNvPr>
          <p:cNvSpPr/>
          <p:nvPr userDrawn="1"/>
        </p:nvSpPr>
        <p:spPr>
          <a:xfrm>
            <a:off x="539400" y="540000"/>
            <a:ext cx="11113200" cy="5778000"/>
          </a:xfrm>
          <a:prstGeom prst="rect">
            <a:avLst/>
          </a:prstGeom>
          <a:solidFill>
            <a:schemeClr val="bg1"/>
          </a:solidFill>
          <a:ln w="63500">
            <a:noFill/>
          </a:ln>
          <a:effectLst>
            <a:outerShdw blurRad="63500" sx="101000" sy="101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0054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76" r:id="rId18"/>
    <p:sldLayoutId id="2147483664" r:id="rId19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6377" y="1803042"/>
            <a:ext cx="79333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«СИСТЕМАТИЗАЦИЯ РАБОТЫ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ПО ИЗУЧЕНИЮ И СИСТЕМАТИЗАЦИИ ПЕРЕДОВОГО ПЕДАГОГИЧЕСКОГО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 ОПЫТА УЧИТЕЛЯ НАЧАЛЬНЫХ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КЛАССОВ.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ОСНОВНЫЕ ФОРМЫ И МЕТОДЫ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ИЗУЧЕНИЯ»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643944"/>
            <a:ext cx="9350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Основные формы и методы изучения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0948" y="1721162"/>
            <a:ext cx="7883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Формы 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изучения педагогического опыта: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8336" y="2798380"/>
            <a:ext cx="10972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latin typeface="Georgia" panose="02040502050405020303" pitchFamily="18" charset="0"/>
              </a:rPr>
              <a:t>Научно-методическая </a:t>
            </a:r>
            <a:r>
              <a:rPr lang="ru-RU" sz="2000" b="1" dirty="0">
                <a:latin typeface="Georgia" panose="02040502050405020303" pitchFamily="18" charset="0"/>
              </a:rPr>
              <a:t>и научно-практическая конференции. </a:t>
            </a:r>
            <a:endParaRPr lang="ru-RU" sz="2000" b="1" dirty="0" smtClean="0">
              <a:latin typeface="Georgia" panose="02040502050405020303" pitchFamily="18" charset="0"/>
            </a:endParaRPr>
          </a:p>
          <a:p>
            <a:r>
              <a:rPr lang="ru-RU" sz="2000" dirty="0" smtClean="0">
                <a:latin typeface="Georgia" panose="02040502050405020303" pitchFamily="18" charset="0"/>
              </a:rPr>
              <a:t>Одна </a:t>
            </a:r>
            <a:r>
              <a:rPr lang="ru-RU" sz="2000" dirty="0">
                <a:latin typeface="Georgia" panose="02040502050405020303" pitchFamily="18" charset="0"/>
              </a:rPr>
              <a:t>из наиболее </a:t>
            </a:r>
            <a:r>
              <a:rPr lang="ru-RU" sz="2000" dirty="0" smtClean="0">
                <a:latin typeface="Georgia" panose="02040502050405020303" pitchFamily="18" charset="0"/>
              </a:rPr>
              <a:t>удачных </a:t>
            </a:r>
            <a:r>
              <a:rPr lang="ru-RU" sz="2000" dirty="0">
                <a:latin typeface="Georgia" panose="02040502050405020303" pitchFamily="18" charset="0"/>
              </a:rPr>
              <a:t>форм изучения и обобщения передового опыта. </a:t>
            </a:r>
            <a:endParaRPr lang="ru-RU" sz="2000" dirty="0" smtClean="0">
              <a:latin typeface="Georgia" panose="02040502050405020303" pitchFamily="18" charset="0"/>
            </a:endParaRPr>
          </a:p>
          <a:p>
            <a:r>
              <a:rPr lang="ru-RU" sz="2000" dirty="0" smtClean="0">
                <a:latin typeface="Georgia" panose="02040502050405020303" pitchFamily="18" charset="0"/>
              </a:rPr>
              <a:t>В </a:t>
            </a:r>
            <a:r>
              <a:rPr lang="ru-RU" sz="2000" dirty="0">
                <a:latin typeface="Georgia" panose="02040502050405020303" pitchFamily="18" charset="0"/>
              </a:rPr>
              <a:t>соответствии с темой конференции </a:t>
            </a:r>
            <a:r>
              <a:rPr lang="ru-RU" sz="2000" dirty="0" smtClean="0">
                <a:latin typeface="Georgia" panose="02040502050405020303" pitchFamily="18" charset="0"/>
              </a:rPr>
              <a:t>учителя </a:t>
            </a:r>
            <a:r>
              <a:rPr lang="ru-RU" sz="2000" dirty="0">
                <a:latin typeface="Georgia" panose="02040502050405020303" pitchFamily="18" charset="0"/>
              </a:rPr>
              <a:t>изучают литературу и осмысливают </a:t>
            </a:r>
            <a:endParaRPr lang="ru-RU" sz="2000" dirty="0" smtClean="0">
              <a:latin typeface="Georgia" panose="02040502050405020303" pitchFamily="18" charset="0"/>
            </a:endParaRPr>
          </a:p>
          <a:p>
            <a:r>
              <a:rPr lang="ru-RU" sz="2000" dirty="0" smtClean="0">
                <a:latin typeface="Georgia" panose="02040502050405020303" pitchFamily="18" charset="0"/>
              </a:rPr>
              <a:t>собственный </a:t>
            </a:r>
            <a:r>
              <a:rPr lang="ru-RU" sz="2000" dirty="0">
                <a:latin typeface="Georgia" panose="02040502050405020303" pitchFamily="18" charset="0"/>
              </a:rPr>
              <a:t>опыт, а также опыт коллег. Так, по </a:t>
            </a:r>
            <a:r>
              <a:rPr lang="ru-RU" sz="2000" dirty="0" smtClean="0">
                <a:latin typeface="Georgia" panose="02040502050405020303" pitchFamily="18" charset="0"/>
              </a:rPr>
              <a:t>общей </a:t>
            </a:r>
            <a:r>
              <a:rPr lang="ru-RU" sz="2000" dirty="0">
                <a:latin typeface="Georgia" panose="02040502050405020303" pitchFamily="18" charset="0"/>
              </a:rPr>
              <a:t>теме конференции «Воспитание у учащихся любви к труду» докладчики могут рассказать о своем опыте на занятиях по </a:t>
            </a:r>
            <a:endParaRPr lang="ru-RU" sz="2000" dirty="0" smtClean="0">
              <a:latin typeface="Georgia" panose="02040502050405020303" pitchFamily="18" charset="0"/>
            </a:endParaRPr>
          </a:p>
          <a:p>
            <a:r>
              <a:rPr lang="ru-RU" sz="2000" dirty="0" smtClean="0">
                <a:latin typeface="Georgia" panose="02040502050405020303" pitchFamily="18" charset="0"/>
              </a:rPr>
              <a:t>разным </a:t>
            </a:r>
            <a:r>
              <a:rPr lang="ru-RU" sz="2000" dirty="0">
                <a:latin typeface="Georgia" panose="02040502050405020303" pitchFamily="18" charset="0"/>
              </a:rPr>
              <a:t>учебным предметам или в различных видах внеклассной деятельности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394336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643944"/>
            <a:ext cx="9350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Основные формы и методы изучения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0948" y="1721162"/>
            <a:ext cx="7883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Формы 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изучения педагогического опыта: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8642" y="2398109"/>
            <a:ext cx="104061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2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передовой опыт, например дидактический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способствующий активизации учебного процесса, различные схемы и материалы 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связях, образцы планов, конспектов и методических разработок по разным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учебно-воспитательной работы.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8641" y="3875276"/>
            <a:ext cx="105091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Диспуты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дискуссии по актуальным проблемам учебно-воспитательной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Организуются как в устной, так и в печатной форме. В педагогических коллективах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спорные педагогические проблемы. Мнения, высказываемые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учителями, дополняют друг друга или оказываются совершенно противоположными. Каждый участник спора стремится аргументировать свою позицию или опровергнуть мнение спорящей стороны фактами из собственной практики, материалами передового опыта.</a:t>
            </a:r>
          </a:p>
        </p:txBody>
      </p:sp>
    </p:spTree>
    <p:extLst>
      <p:ext uri="{BB962C8B-B14F-4D97-AF65-F5344CB8AC3E}">
        <p14:creationId xmlns:p14="http://schemas.microsoft.com/office/powerpoint/2010/main" val="110309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643944"/>
            <a:ext cx="9350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Основные формы и методы изучения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30948" y="1721162"/>
            <a:ext cx="7883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Формы </a:t>
            </a:r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изучения педагогического опыта: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6976" y="2721435"/>
            <a:ext cx="105349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Педагогические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Предполагают анализ, осмысление и обобщение учителем своего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Сначала он выступает с докладом на методическом объединении или на педсовете.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 педагогические чтения, лучшие доклады выдвигаются на окружные чтения, рекомендуются для опубликования в журналах, сборниках статей. </a:t>
            </a:r>
          </a:p>
        </p:txBody>
      </p:sp>
    </p:spTree>
    <p:extLst>
      <p:ext uri="{BB962C8B-B14F-4D97-AF65-F5344CB8AC3E}">
        <p14:creationId xmlns:p14="http://schemas.microsoft.com/office/powerpoint/2010/main" val="22972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9322" y="2203901"/>
            <a:ext cx="102902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Arial Black" panose="020B0A04020102020204" pitchFamily="34" charset="0"/>
              </a:rPr>
              <a:t>Передовой педагогический опыт - это мастерство учителя, обеспечивающее высокое качество знаний учащихся, возможность </a:t>
            </a:r>
            <a:r>
              <a:rPr lang="ru-RU" b="1" dirty="0" smtClean="0">
                <a:latin typeface="Arial Black" panose="020B0A04020102020204" pitchFamily="34" charset="0"/>
              </a:rPr>
              <a:t>всестороннего</a:t>
            </a:r>
          </a:p>
          <a:p>
            <a:pPr algn="just"/>
            <a:r>
              <a:rPr lang="ru-RU" b="1" dirty="0" smtClean="0">
                <a:latin typeface="Arial Black" panose="020B0A04020102020204" pitchFamily="34" charset="0"/>
              </a:rPr>
              <a:t>развития </a:t>
            </a:r>
            <a:r>
              <a:rPr lang="ru-RU" b="1" dirty="0">
                <a:latin typeface="Arial Black" panose="020B0A04020102020204" pitchFamily="34" charset="0"/>
              </a:rPr>
              <a:t>и высокий уровень воспитанности.</a:t>
            </a:r>
          </a:p>
          <a:p>
            <a:pPr algn="just"/>
            <a:r>
              <a:rPr lang="ru-RU" b="1" dirty="0">
                <a:latin typeface="Arial Black" panose="020B0A04020102020204" pitchFamily="34" charset="0"/>
              </a:rPr>
              <a:t>Основанием для изучения и обобщения того или иного объекта является </a:t>
            </a:r>
            <a:endParaRPr lang="ru-RU" b="1" dirty="0" smtClean="0">
              <a:latin typeface="Arial Black" panose="020B0A04020102020204" pitchFamily="34" charset="0"/>
            </a:endParaRPr>
          </a:p>
          <a:p>
            <a:pPr algn="just"/>
            <a:r>
              <a:rPr lang="ru-RU" b="1" dirty="0" smtClean="0">
                <a:latin typeface="Arial Black" panose="020B0A04020102020204" pitchFamily="34" charset="0"/>
              </a:rPr>
              <a:t>его </a:t>
            </a:r>
            <a:r>
              <a:rPr lang="ru-RU" b="1" dirty="0">
                <a:latin typeface="Arial Black" panose="020B0A04020102020204" pitchFamily="34" charset="0"/>
              </a:rPr>
              <a:t>востребованность. Материал, помещенный в копилку педагогического </a:t>
            </a:r>
            <a:endParaRPr lang="ru-RU" b="1" dirty="0" smtClean="0">
              <a:latin typeface="Arial Black" panose="020B0A04020102020204" pitchFamily="34" charset="0"/>
            </a:endParaRPr>
          </a:p>
          <a:p>
            <a:pPr algn="just"/>
            <a:r>
              <a:rPr lang="ru-RU" b="1" dirty="0" smtClean="0">
                <a:latin typeface="Arial Black" panose="020B0A04020102020204" pitchFamily="34" charset="0"/>
              </a:rPr>
              <a:t>опыта</a:t>
            </a:r>
            <a:r>
              <a:rPr lang="ru-RU" b="1" dirty="0">
                <a:latin typeface="Arial Black" panose="020B0A04020102020204" pitchFamily="34" charset="0"/>
              </a:rPr>
              <a:t>, должен отвечать потребностям учителей, руководителей, других </a:t>
            </a:r>
            <a:endParaRPr lang="ru-RU" b="1" dirty="0" smtClean="0">
              <a:latin typeface="Arial Black" panose="020B0A04020102020204" pitchFamily="34" charset="0"/>
            </a:endParaRPr>
          </a:p>
          <a:p>
            <a:pPr algn="just"/>
            <a:r>
              <a:rPr lang="ru-RU" b="1" dirty="0" smtClean="0">
                <a:latin typeface="Arial Black" panose="020B0A04020102020204" pitchFamily="34" charset="0"/>
              </a:rPr>
              <a:t>работников </a:t>
            </a:r>
            <a:r>
              <a:rPr lang="ru-RU" b="1" dirty="0">
                <a:latin typeface="Arial Black" panose="020B0A04020102020204" pitchFamily="34" charset="0"/>
              </a:rPr>
              <a:t>образовательных учреждений.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9717" y="875763"/>
            <a:ext cx="5589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 Black" panose="020B0A04020102020204" pitchFamily="34" charset="0"/>
              </a:rPr>
              <a:t>ЗАКЛЮЧЕНИЕ</a:t>
            </a:r>
            <a:endParaRPr lang="ru-RU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2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5386590" y="4702994"/>
            <a:ext cx="5624847" cy="1529004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9469" y="613908"/>
            <a:ext cx="112432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>
                <a:latin typeface="Arial Black" panose="020B0A04020102020204" pitchFamily="34" charset="0"/>
              </a:rPr>
              <a:t>Педагогический опыт(ПО)</a:t>
            </a:r>
            <a:r>
              <a:rPr lang="ru-RU" sz="2000" b="1" i="1" dirty="0">
                <a:latin typeface="Arial Black" panose="020B0A04020102020204" pitchFamily="34" charset="0"/>
              </a:rPr>
              <a:t> - </a:t>
            </a:r>
            <a:r>
              <a:rPr lang="ru-RU" sz="2000" dirty="0">
                <a:latin typeface="Arial Black" panose="020B0A04020102020204" pitchFamily="34" charset="0"/>
              </a:rPr>
              <a:t>это творческое активное освоение и 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latin typeface="Arial Black" panose="020B0A04020102020204" pitchFamily="34" charset="0"/>
              </a:rPr>
              <a:t>реализация </a:t>
            </a:r>
            <a:r>
              <a:rPr lang="ru-RU" sz="2000" dirty="0">
                <a:latin typeface="Arial Black" panose="020B0A04020102020204" pitchFamily="34" charset="0"/>
              </a:rPr>
              <a:t>учителем в практике законов и принципов педагогики с учетом 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latin typeface="Arial Black" panose="020B0A04020102020204" pitchFamily="34" charset="0"/>
              </a:rPr>
              <a:t>конкретных </a:t>
            </a:r>
            <a:r>
              <a:rPr lang="ru-RU" sz="2000" dirty="0">
                <a:latin typeface="Arial Black" panose="020B0A04020102020204" pitchFamily="34" charset="0"/>
              </a:rPr>
              <a:t>условий, особенностей детей, детского коллектива и </a:t>
            </a:r>
            <a:endParaRPr lang="ru-RU" sz="20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latin typeface="Arial Black" panose="020B0A04020102020204" pitchFamily="34" charset="0"/>
              </a:rPr>
              <a:t>собственной </a:t>
            </a:r>
            <a:r>
              <a:rPr lang="ru-RU" sz="2000" dirty="0">
                <a:latin typeface="Arial Black" panose="020B0A04020102020204" pitchFamily="34" charset="0"/>
              </a:rPr>
              <a:t>личности учителя.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583973" y="1924804"/>
            <a:ext cx="4974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Педагогический опыт </a:t>
            </a:r>
            <a:endParaRPr lang="ru-RU" sz="3200" b="1" i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09920" y="2795695"/>
            <a:ext cx="3352156" cy="1719631"/>
            <a:chOff x="653174" y="3084189"/>
            <a:chExt cx="3352156" cy="171963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653174" y="3086566"/>
              <a:ext cx="3352156" cy="171725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4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53174" y="3084189"/>
              <a:ext cx="3206839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Исторический</a:t>
              </a:r>
            </a:p>
            <a:p>
              <a:pPr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педагогической</a:t>
              </a: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теории и практики, </a:t>
              </a: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полученные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протяжении</a:t>
              </a: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всей истории образования.</a:t>
              </a:r>
            </a:p>
          </p:txBody>
        </p:sp>
      </p:grpSp>
      <p:cxnSp>
        <p:nvCxnSpPr>
          <p:cNvPr id="5" name="Прямая со стрелкой 4"/>
          <p:cNvCxnSpPr>
            <a:stCxn id="12" idx="1"/>
            <a:endCxn id="3" idx="0"/>
          </p:cNvCxnSpPr>
          <p:nvPr/>
        </p:nvCxnSpPr>
        <p:spPr>
          <a:xfrm flipH="1">
            <a:off x="2213340" y="2217192"/>
            <a:ext cx="1370633" cy="578503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4242729" y="2793597"/>
            <a:ext cx="3475684" cy="1717254"/>
            <a:chOff x="4271492" y="3086566"/>
            <a:chExt cx="3475684" cy="1717254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4395020" y="3086566"/>
              <a:ext cx="3352156" cy="171725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4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271492" y="3086566"/>
              <a:ext cx="3468710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Массовый 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результаты педагогической </a:t>
              </a: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теории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 практики, которые </a:t>
              </a: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широко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применяются в практике большинства учителей.</a:t>
              </a:r>
            </a:p>
          </p:txBody>
        </p:sp>
      </p:grpSp>
      <p:cxnSp>
        <p:nvCxnSpPr>
          <p:cNvPr id="8" name="Прямая со стрелкой 7"/>
          <p:cNvCxnSpPr>
            <a:stCxn id="12" idx="2"/>
            <a:endCxn id="6" idx="0"/>
          </p:cNvCxnSpPr>
          <p:nvPr/>
        </p:nvCxnSpPr>
        <p:spPr>
          <a:xfrm flipH="1">
            <a:off x="5977084" y="2509579"/>
            <a:ext cx="94013" cy="284018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5386590" y="4661178"/>
            <a:ext cx="54992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тем, что учитель получает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за счет усовершенствования имеющихся средств, оптимальной организации педагогического процесса.</a:t>
            </a:r>
          </a:p>
        </p:txBody>
      </p:sp>
      <p:cxnSp>
        <p:nvCxnSpPr>
          <p:cNvPr id="23" name="Прямая со стрелкой 22"/>
          <p:cNvCxnSpPr>
            <a:endCxn id="9" idx="0"/>
          </p:cNvCxnSpPr>
          <p:nvPr/>
        </p:nvCxnSpPr>
        <p:spPr>
          <a:xfrm>
            <a:off x="7724751" y="2751781"/>
            <a:ext cx="411479" cy="1909397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/>
          <p:cNvGrpSpPr/>
          <p:nvPr/>
        </p:nvGrpSpPr>
        <p:grpSpPr>
          <a:xfrm>
            <a:off x="8151356" y="2793597"/>
            <a:ext cx="3352156" cy="1717254"/>
            <a:chOff x="8216932" y="3084189"/>
            <a:chExt cx="3352156" cy="1717254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8216932" y="3084189"/>
              <a:ext cx="3352156" cy="1717254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 w="76200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400" dirty="0" smtClean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8641723" y="3086566"/>
              <a:ext cx="2588654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b="1" i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Новаторский</a:t>
              </a:r>
            </a:p>
            <a:p>
              <a:pPr algn="ctr"/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содержащий элементы </a:t>
              </a:r>
              <a:endPara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новизны,</a:t>
              </a:r>
            </a:p>
            <a:p>
              <a:pPr algn="ctr"/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открытия, </a:t>
              </a:r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изобретения, авторства</a:t>
              </a: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cxnSp>
        <p:nvCxnSpPr>
          <p:cNvPr id="30" name="Прямая со стрелкой 29"/>
          <p:cNvCxnSpPr>
            <a:stCxn id="12" idx="3"/>
            <a:endCxn id="28" idx="0"/>
          </p:cNvCxnSpPr>
          <p:nvPr/>
        </p:nvCxnSpPr>
        <p:spPr>
          <a:xfrm>
            <a:off x="8558220" y="2217192"/>
            <a:ext cx="1312254" cy="578782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094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6263199" y="2280279"/>
            <a:ext cx="5161846" cy="222317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4674" y="2280280"/>
            <a:ext cx="5503573" cy="222317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93147" y="633652"/>
            <a:ext cx="72902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Передовой педагогический опыт </a:t>
            </a:r>
            <a:endParaRPr lang="ru-RU" sz="32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4675" y="2400340"/>
            <a:ext cx="55035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широком смысле 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Georgia" panose="02040502050405020303" pitchFamily="18" charset="0"/>
              </a:rPr>
              <a:t>это </a:t>
            </a:r>
            <a:r>
              <a:rPr lang="ru-RU" dirty="0">
                <a:latin typeface="Georgia" panose="02040502050405020303" pitchFamily="18" charset="0"/>
              </a:rPr>
              <a:t>высокое профессиональное </a:t>
            </a:r>
            <a:r>
              <a:rPr lang="ru-RU" dirty="0" smtClean="0">
                <a:latin typeface="Georgia" panose="02040502050405020303" pitchFamily="18" charset="0"/>
              </a:rPr>
              <a:t>мастерство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учителя, когда значительные положительные </a:t>
            </a:r>
            <a:endParaRPr lang="ru-RU" dirty="0" smtClean="0">
              <a:latin typeface="Georgia" panose="02040502050405020303" pitchFamily="18" charset="0"/>
            </a:endParaRP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результаты </a:t>
            </a:r>
            <a:r>
              <a:rPr lang="ru-RU" dirty="0">
                <a:latin typeface="Georgia" panose="02040502050405020303" pitchFamily="18" charset="0"/>
              </a:rPr>
              <a:t>в работе достигаются за счет умелого и успешного применения известных в </a:t>
            </a:r>
            <a:r>
              <a:rPr lang="ru-RU" dirty="0" smtClean="0">
                <a:latin typeface="Georgia" panose="02040502050405020303" pitchFamily="18" charset="0"/>
              </a:rPr>
              <a:t>науке</a:t>
            </a: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 </a:t>
            </a:r>
            <a:r>
              <a:rPr lang="ru-RU" dirty="0">
                <a:latin typeface="Georgia" panose="02040502050405020303" pitchFamily="18" charset="0"/>
              </a:rPr>
              <a:t>принципов и методов. </a:t>
            </a:r>
          </a:p>
        </p:txBody>
      </p:sp>
      <p:cxnSp>
        <p:nvCxnSpPr>
          <p:cNvPr id="4" name="Прямая со стрелкой 3"/>
          <p:cNvCxnSpPr>
            <a:stCxn id="19" idx="2"/>
            <a:endCxn id="2" idx="0"/>
          </p:cNvCxnSpPr>
          <p:nvPr/>
        </p:nvCxnSpPr>
        <p:spPr>
          <a:xfrm flipH="1">
            <a:off x="3386461" y="1218427"/>
            <a:ext cx="2751787" cy="1181913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138247" y="2400340"/>
            <a:ext cx="50700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В узком смысле </a:t>
            </a:r>
          </a:p>
          <a:p>
            <a:pPr marL="285750" indent="-285750" algn="ctr">
              <a:buFontTx/>
              <a:buChar char="-"/>
            </a:pPr>
            <a:r>
              <a:rPr lang="ru-RU" dirty="0" smtClean="0">
                <a:latin typeface="Georgia" panose="02040502050405020303" pitchFamily="18" charset="0"/>
              </a:rPr>
              <a:t>это </a:t>
            </a:r>
            <a:r>
              <a:rPr lang="ru-RU" dirty="0">
                <a:latin typeface="Georgia" panose="02040502050405020303" pitchFamily="18" charset="0"/>
              </a:rPr>
              <a:t>практика, которая содержит в себе </a:t>
            </a:r>
            <a:endParaRPr lang="ru-RU" dirty="0" smtClean="0">
              <a:latin typeface="Georgia" panose="02040502050405020303" pitchFamily="18" charset="0"/>
            </a:endParaRP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элементы </a:t>
            </a:r>
            <a:r>
              <a:rPr lang="ru-RU" dirty="0">
                <a:latin typeface="Georgia" panose="02040502050405020303" pitchFamily="18" charset="0"/>
              </a:rPr>
              <a:t>творческого поиска, новизны, </a:t>
            </a:r>
            <a:endParaRPr lang="ru-RU" dirty="0" smtClean="0">
              <a:latin typeface="Georgia" panose="02040502050405020303" pitchFamily="18" charset="0"/>
            </a:endParaRP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оригинальности</a:t>
            </a:r>
            <a:r>
              <a:rPr lang="ru-RU" dirty="0">
                <a:latin typeface="Georgia" panose="02040502050405020303" pitchFamily="18" charset="0"/>
              </a:rPr>
              <a:t>, то, что иначе называется </a:t>
            </a:r>
            <a:endParaRPr lang="ru-RU" dirty="0" smtClean="0">
              <a:latin typeface="Georgia" panose="02040502050405020303" pitchFamily="18" charset="0"/>
            </a:endParaRPr>
          </a:p>
          <a:p>
            <a:pPr algn="ctr"/>
            <a:r>
              <a:rPr lang="ru-RU" dirty="0" smtClean="0">
                <a:latin typeface="Georgia" panose="02040502050405020303" pitchFamily="18" charset="0"/>
              </a:rPr>
              <a:t>новаторством</a:t>
            </a:r>
            <a:r>
              <a:rPr lang="ru-RU" dirty="0">
                <a:latin typeface="Georgia" panose="02040502050405020303" pitchFamily="18" charset="0"/>
              </a:rPr>
              <a:t>. </a:t>
            </a:r>
          </a:p>
        </p:txBody>
      </p:sp>
      <p:cxnSp>
        <p:nvCxnSpPr>
          <p:cNvPr id="8" name="Прямая со стрелкой 7"/>
          <p:cNvCxnSpPr>
            <a:stCxn id="19" idx="2"/>
            <a:endCxn id="6" idx="0"/>
          </p:cNvCxnSpPr>
          <p:nvPr/>
        </p:nvCxnSpPr>
        <p:spPr>
          <a:xfrm>
            <a:off x="6138248" y="1218427"/>
            <a:ext cx="2535010" cy="1181913"/>
          </a:xfrm>
          <a:prstGeom prst="straightConnector1">
            <a:avLst/>
          </a:prstGeom>
          <a:ln>
            <a:solidFill>
              <a:srgbClr val="35353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4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86378" y="682579"/>
            <a:ext cx="7881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Критерии выявления передового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педагогического опыта 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5735" y="1764406"/>
            <a:ext cx="104431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тенденциям общественного развития, социальному </a:t>
            </a: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заказу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реагируют на требования общества к обучению 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находят эффективные пути модернизации педагогического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ысокая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и эффективность педагогической деятельности.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ППО должен давать "обильный урожай", высокое качество знаний,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сдвиги в уровне воспитанности.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птимальное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сил и средств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и детей для достижения устойчивых положительных результатов обучения, воспитания и развития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табильность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учебно-воспитательного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7194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6378" y="682579"/>
            <a:ext cx="7881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Критерии выявления передового </a:t>
            </a:r>
          </a:p>
          <a:p>
            <a:pPr algn="ctr"/>
            <a:r>
              <a:rPr lang="ru-RU" sz="2800" dirty="0" smtClean="0">
                <a:latin typeface="Arial Black" panose="020B0A04020102020204" pitchFamily="34" charset="0"/>
              </a:rPr>
              <a:t>педагогического опыта 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943" y="1906073"/>
            <a:ext cx="110114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нём элементов новизны.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проявляются в результате наблюдений педагогического процесса. Непосредственное наблюдение даёт возможность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реальный педагогический процесс в его движении и развитии.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перспективность.</a:t>
            </a:r>
          </a:p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Репрезентативность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Соответствие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современным достижениям педагогики и методики, </a:t>
            </a: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обоснованность.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существовать возможность анализировать передовой опыт с позиций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знаний.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4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9708" y="2253803"/>
            <a:ext cx="94402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педагогического опыта –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научно-исследовательская деятельность,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требующая непосредственного наблюдения живого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научного осмысления изучаемого педагогического явления, анализа и сравнения результатов, подтверждения конкретными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примерами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 автора опыта, что требует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знаний, высокого уровня педагогической квалификации.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3640" y="785611"/>
            <a:ext cx="111659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ИЗУЧЕНИЕ ПЕРЕДОВОГО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8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2282" y="837126"/>
            <a:ext cx="99553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Основными этапами работы по изучению и обобщению ППО являются: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7127" y="1914344"/>
            <a:ext cx="96977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Определение цели изучения ППО.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Отбор наиболее типичных форм и методов педагогической практики, установление степени их закономерности.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Выбор средств и методов изучения ППО.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Выдвижение гипотезы, объясняющей продуктивность данного опыта.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Выделение диагностирующих единиц изучения.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Фиксация специфических условий, в которых развивается процесс воспитания на избранных участках изучения опыта.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Сопоставление плана изучения опыта.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Обобщение сходных форм ППО и выведение достоверных характеристик.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Анализ полученных результатов, учёт вклада в полученный результат всех воздействовавших звеньев учебно-воспитательного процесса.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Разработка рекомендаций и определение дальнейших перспектив развития опыта.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2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643944"/>
            <a:ext cx="9350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Основные формы и методы изучения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2542" y="1721162"/>
            <a:ext cx="8157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Методы изучения педагогического опыта: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6990" y="2488505"/>
            <a:ext cx="1100884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результатов педагогической деятельности на основе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учащихся; учебно-методических, дидактических материалов; материалов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Анкетирование: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социологическое исследование значимости изучаемого ПО для коллег,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родителей.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Анализ: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в конкретном ПО общих признаков и составляющих компонентов в их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Синтез: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связи, причин и следствий.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Наблюдение: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путем прямой и непосредственной регистрации воспитательных процессов и явлений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4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7735" y="643944"/>
            <a:ext cx="93500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Основные формы и методы изучения педагогического опыта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2542" y="1721162"/>
            <a:ext cx="8157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Методы изучения педагогического опыта: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65848" y="2677250"/>
            <a:ext cx="10899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Сравнение: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исследования, сущность которого состоит в том, что в ряду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суждений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лиц, качеств, сравнение каждого из них проводится с каждым из данного ряда.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Метод самооценки: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оценки личностью самой себя, своих возможностей, качеств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мастерства среди других людей.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Беседа.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Диагностика: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состояния диагностируемых объектов.</a:t>
            </a:r>
          </a:p>
        </p:txBody>
      </p:sp>
    </p:spTree>
    <p:extLst>
      <p:ext uri="{BB962C8B-B14F-4D97-AF65-F5344CB8AC3E}">
        <p14:creationId xmlns:p14="http://schemas.microsoft.com/office/powerpoint/2010/main" val="19696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ril Fatface - Montserrat Light">
      <a:majorFont>
        <a:latin typeface="Abril Fatface"/>
        <a:ea typeface="Arial Unicode MS"/>
        <a:cs typeface=""/>
      </a:majorFont>
      <a:minorFont>
        <a:latin typeface="Montserrat Light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53535"/>
        </a:solidFill>
        <a:ln w="76200" cap="flat">
          <a:noFill/>
          <a:prstDash val="solid"/>
          <a:miter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 smtClean="0">
            <a:solidFill>
              <a:schemeClr val="bg1"/>
            </a:solidFill>
            <a:latin typeface="+mj-lt"/>
          </a:defRPr>
        </a:defPPr>
      </a:lstStyle>
    </a:spDef>
    <a:lnDef>
      <a:spPr>
        <a:ln>
          <a:solidFill>
            <a:srgbClr val="35353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983</Words>
  <Application>Microsoft Office PowerPoint</Application>
  <PresentationFormat>Широкоэкранный</PresentationFormat>
  <Paragraphs>123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Montserrat Light</vt:lpstr>
      <vt:lpstr>Arial Black</vt:lpstr>
      <vt:lpstr>Arial Unicode MS</vt:lpstr>
      <vt:lpstr>맑은 고딕</vt:lpstr>
      <vt:lpstr>Helvetica Neue</vt:lpstr>
      <vt:lpstr>Abril Fatface</vt:lpstr>
      <vt:lpstr>Arial</vt:lpstr>
      <vt:lpstr>Times New Roman</vt:lpstr>
      <vt:lpstr>Georgia</vt:lpstr>
      <vt:lpstr>PPTMON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asus</cp:lastModifiedBy>
  <cp:revision>224</cp:revision>
  <dcterms:created xsi:type="dcterms:W3CDTF">2019-04-06T05:20:47Z</dcterms:created>
  <dcterms:modified xsi:type="dcterms:W3CDTF">2023-12-16T15:54:08Z</dcterms:modified>
</cp:coreProperties>
</file>